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9" r:id="rId5"/>
    <p:sldId id="257" r:id="rId6"/>
    <p:sldId id="290" r:id="rId7"/>
    <p:sldId id="287" r:id="rId8"/>
    <p:sldId id="288" r:id="rId9"/>
    <p:sldId id="282" r:id="rId10"/>
    <p:sldId id="273" r:id="rId11"/>
    <p:sldId id="265" r:id="rId12"/>
    <p:sldId id="258" r:id="rId13"/>
    <p:sldId id="271" r:id="rId14"/>
    <p:sldId id="266" r:id="rId15"/>
    <p:sldId id="259" r:id="rId16"/>
    <p:sldId id="260" r:id="rId17"/>
    <p:sldId id="261" r:id="rId18"/>
    <p:sldId id="274" r:id="rId19"/>
    <p:sldId id="275" r:id="rId20"/>
    <p:sldId id="276" r:id="rId21"/>
    <p:sldId id="278" r:id="rId22"/>
    <p:sldId id="279" r:id="rId23"/>
    <p:sldId id="296" r:id="rId24"/>
    <p:sldId id="291" r:id="rId25"/>
    <p:sldId id="295" r:id="rId26"/>
    <p:sldId id="294" r:id="rId27"/>
    <p:sldId id="297" r:id="rId28"/>
    <p:sldId id="293" r:id="rId29"/>
    <p:sldId id="292" r:id="rId30"/>
    <p:sldId id="267" r:id="rId31"/>
    <p:sldId id="280"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7.xml"/><Relationship Id="rId18" Type="http://schemas.openxmlformats.org/officeDocument/2006/relationships/customXml" Target="../ink/ink12.xml"/><Relationship Id="rId3" Type="http://schemas.openxmlformats.org/officeDocument/2006/relationships/customXml" Target="../ink/ink1.xml"/><Relationship Id="rId21" Type="http://schemas.openxmlformats.org/officeDocument/2006/relationships/customXml" Target="../ink/ink15.xml"/><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customXml" Target="../ink/ink11.xml"/><Relationship Id="rId2" Type="http://schemas.openxmlformats.org/officeDocument/2006/relationships/image" Target="../media/image14.png"/><Relationship Id="rId16" Type="http://schemas.openxmlformats.org/officeDocument/2006/relationships/customXml" Target="../ink/ink10.xml"/><Relationship Id="rId20"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9.xml"/><Relationship Id="rId10" Type="http://schemas.openxmlformats.org/officeDocument/2006/relationships/image" Target="../media/image18.png"/><Relationship Id="rId19" Type="http://schemas.openxmlformats.org/officeDocument/2006/relationships/customXml" Target="../ink/ink13.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customXml" Target="../ink/ink8.xml"/><Relationship Id="rId22" Type="http://schemas.openxmlformats.org/officeDocument/2006/relationships/customXml" Target="../ink/ink16.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23.xml"/><Relationship Id="rId18" Type="http://schemas.openxmlformats.org/officeDocument/2006/relationships/customXml" Target="../ink/ink28.xml"/><Relationship Id="rId3" Type="http://schemas.openxmlformats.org/officeDocument/2006/relationships/customXml" Target="../ink/ink17.xml"/><Relationship Id="rId21" Type="http://schemas.openxmlformats.org/officeDocument/2006/relationships/customXml" Target="../ink/ink31.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customXml" Target="../ink/ink27.xml"/><Relationship Id="rId2" Type="http://schemas.openxmlformats.org/officeDocument/2006/relationships/image" Target="../media/image14.png"/><Relationship Id="rId16" Type="http://schemas.openxmlformats.org/officeDocument/2006/relationships/customXml" Target="../ink/ink26.xml"/><Relationship Id="rId20"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21.xml"/><Relationship Id="rId5" Type="http://schemas.openxmlformats.org/officeDocument/2006/relationships/customXml" Target="../ink/ink18.xml"/><Relationship Id="rId15" Type="http://schemas.openxmlformats.org/officeDocument/2006/relationships/customXml" Target="../ink/ink25.xml"/><Relationship Id="rId10" Type="http://schemas.openxmlformats.org/officeDocument/2006/relationships/image" Target="../media/image18.png"/><Relationship Id="rId19" Type="http://schemas.openxmlformats.org/officeDocument/2006/relationships/customXml" Target="../ink/ink29.xml"/><Relationship Id="rId4" Type="http://schemas.openxmlformats.org/officeDocument/2006/relationships/image" Target="../media/image15.png"/><Relationship Id="rId9" Type="http://schemas.openxmlformats.org/officeDocument/2006/relationships/customXml" Target="../ink/ink20.xml"/><Relationship Id="rId14" Type="http://schemas.openxmlformats.org/officeDocument/2006/relationships/customXml" Target="../ink/ink24.xml"/><Relationship Id="rId22" Type="http://schemas.openxmlformats.org/officeDocument/2006/relationships/customXml" Target="../ink/ink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t>https://sharing.nih.gov/data-management-and-sharing-policy/sharing-scientific-data/repositories-for-sharing-scientific-data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biggest reason to use GitHub for research?</a:t>
            </a:r>
            <a:br>
              <a:rPr lang="en-US" sz="3600" dirty="0"/>
            </a:br>
            <a:br>
              <a:rPr lang="en-US" sz="3600" dirty="0"/>
            </a:br>
            <a:br>
              <a:rPr lang="en-US" sz="3600" dirty="0"/>
            </a:br>
            <a:r>
              <a:rPr lang="en-US" sz="3600" dirty="0"/>
              <a:t>Your code is easy to share for publication.</a:t>
            </a:r>
            <a:br>
              <a:rPr lang="en-US" sz="3600" dirty="0"/>
            </a:br>
            <a:br>
              <a:rPr lang="en-US" sz="3600" dirty="0"/>
            </a:br>
            <a:br>
              <a:rPr lang="en-US" sz="3600" dirty="0"/>
            </a:br>
            <a:r>
              <a:rPr lang="en-US" sz="4000" b="1" dirty="0"/>
              <a:t>This increases your research impact and citations.</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4272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second biggest reason to use GitHub for research?</a:t>
            </a:r>
            <a:br>
              <a:rPr lang="en-US" sz="3600" dirty="0"/>
            </a:br>
            <a:br>
              <a:rPr lang="en-US" sz="3600" dirty="0"/>
            </a:br>
            <a:br>
              <a:rPr lang="en-US" sz="3600" dirty="0"/>
            </a:br>
            <a:r>
              <a:rPr lang="en-US" sz="3600" dirty="0"/>
              <a:t>The NIH is updating their data sharing guidelines on Jan 25 2023, and you need to specify how you plan on sharing your data and your analysis / code.</a:t>
            </a:r>
            <a:br>
              <a:rPr lang="en-US" sz="3600" dirty="0"/>
            </a:br>
            <a:br>
              <a:rPr lang="en-US" sz="3600" dirty="0"/>
            </a:br>
            <a:br>
              <a:rPr lang="en-US" sz="3600" dirty="0"/>
            </a:br>
            <a:r>
              <a:rPr lang="en-US" sz="4000" b="1" dirty="0"/>
              <a:t>Using GitHub increase the likelihood of getting NIH-funding.</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508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You will need:</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3305611" y="2496794"/>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5" name="Rectangle: Rounded Corners 14">
            <a:extLst>
              <a:ext uri="{FF2B5EF4-FFF2-40B4-BE49-F238E27FC236}">
                <a16:creationId xmlns:a16="http://schemas.microsoft.com/office/drawing/2014/main" id="{A0E52066-DD07-4E6A-A6BE-2E74E6BA1A70}"/>
              </a:ext>
            </a:extLst>
          </p:cNvPr>
          <p:cNvSpPr/>
          <p:nvPr/>
        </p:nvSpPr>
        <p:spPr>
          <a:xfrm>
            <a:off x="3305610" y="4354718"/>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3305613" y="156783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3305611" y="3425756"/>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7" name="Oval 6">
            <a:extLst>
              <a:ext uri="{FF2B5EF4-FFF2-40B4-BE49-F238E27FC236}">
                <a16:creationId xmlns:a16="http://schemas.microsoft.com/office/drawing/2014/main" id="{94A9E298-4784-48FD-B98B-B1B11D8E3F62}"/>
              </a:ext>
            </a:extLst>
          </p:cNvPr>
          <p:cNvSpPr/>
          <p:nvPr/>
        </p:nvSpPr>
        <p:spPr>
          <a:xfrm>
            <a:off x="2863264" y="156364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5B7F8A6B-E8EC-451E-9D40-5EAAF2F5C920}"/>
              </a:ext>
            </a:extLst>
          </p:cNvPr>
          <p:cNvSpPr/>
          <p:nvPr/>
        </p:nvSpPr>
        <p:spPr>
          <a:xfrm>
            <a:off x="2877797" y="2497611"/>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2523C724-C2C7-48FE-9268-89FA0450FE74}"/>
              </a:ext>
            </a:extLst>
          </p:cNvPr>
          <p:cNvSpPr/>
          <p:nvPr/>
        </p:nvSpPr>
        <p:spPr>
          <a:xfrm>
            <a:off x="2863263" y="3426573"/>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F23D387B-B58C-4D35-999B-63C0670AFD23}"/>
              </a:ext>
            </a:extLst>
          </p:cNvPr>
          <p:cNvSpPr/>
          <p:nvPr/>
        </p:nvSpPr>
        <p:spPr>
          <a:xfrm>
            <a:off x="2863262" y="4354718"/>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82527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5AACE8B5-50FC-4230-98A5-98721290ABC5}"/>
              </a:ext>
            </a:extLst>
          </p:cNvPr>
          <p:cNvSpPr/>
          <p:nvPr/>
        </p:nvSpPr>
        <p:spPr>
          <a:xfrm>
            <a:off x="3356806" y="379372"/>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3" name="Oval 12">
            <a:extLst>
              <a:ext uri="{FF2B5EF4-FFF2-40B4-BE49-F238E27FC236}">
                <a16:creationId xmlns:a16="http://schemas.microsoft.com/office/drawing/2014/main" id="{FAC6F144-3F24-406A-8C49-102C95222DF6}"/>
              </a:ext>
            </a:extLst>
          </p:cNvPr>
          <p:cNvSpPr/>
          <p:nvPr/>
        </p:nvSpPr>
        <p:spPr>
          <a:xfrm>
            <a:off x="2928992" y="380189"/>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334611"/>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Tree>
    <p:extLst>
      <p:ext uri="{BB962C8B-B14F-4D97-AF65-F5344CB8AC3E}">
        <p14:creationId xmlns:p14="http://schemas.microsoft.com/office/powerpoint/2010/main" val="4159169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Tree>
    <p:extLst>
      <p:ext uri="{BB962C8B-B14F-4D97-AF65-F5344CB8AC3E}">
        <p14:creationId xmlns:p14="http://schemas.microsoft.com/office/powerpoint/2010/main" val="648063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Tree>
    <p:extLst>
      <p:ext uri="{BB962C8B-B14F-4D97-AF65-F5344CB8AC3E}">
        <p14:creationId xmlns:p14="http://schemas.microsoft.com/office/powerpoint/2010/main" val="331956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FDDF6E97-09F1-4343-8763-9CB84210F6C6}"/>
              </a:ext>
            </a:extLst>
          </p:cNvPr>
          <p:cNvSpPr/>
          <p:nvPr/>
        </p:nvSpPr>
        <p:spPr>
          <a:xfrm>
            <a:off x="3356806" y="102674"/>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21" name="Oval 20">
            <a:extLst>
              <a:ext uri="{FF2B5EF4-FFF2-40B4-BE49-F238E27FC236}">
                <a16:creationId xmlns:a16="http://schemas.microsoft.com/office/drawing/2014/main" id="{8C250AF0-EC77-4F28-AB46-D19F67528CDC}"/>
              </a:ext>
            </a:extLst>
          </p:cNvPr>
          <p:cNvSpPr/>
          <p:nvPr/>
        </p:nvSpPr>
        <p:spPr>
          <a:xfrm>
            <a:off x="2914458" y="102674"/>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Tree>
    <p:extLst>
      <p:ext uri="{BB962C8B-B14F-4D97-AF65-F5344CB8AC3E}">
        <p14:creationId xmlns:p14="http://schemas.microsoft.com/office/powerpoint/2010/main" val="333089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232587"/>
            <a:ext cx="9289431" cy="584775"/>
          </a:xfrm>
          <a:prstGeom prst="rect">
            <a:avLst/>
          </a:prstGeom>
          <a:noFill/>
        </p:spPr>
        <p:txBody>
          <a:bodyPr wrap="square" rtlCol="0">
            <a:spAutoFit/>
          </a:bodyPr>
          <a:lstStyle/>
          <a:p>
            <a:pPr algn="ctr"/>
            <a:r>
              <a:rPr lang="en-US" sz="3200" dirty="0"/>
              <a:t>Now 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1824920" y="1231727"/>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168859" y="1236359"/>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17" y="1895203"/>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064" y="1899358"/>
            <a:ext cx="5389765" cy="3706960"/>
          </a:xfrm>
          <a:prstGeom prst="rect">
            <a:avLst/>
          </a:prstGeom>
        </p:spPr>
      </p:pic>
    </p:spTree>
    <p:extLst>
      <p:ext uri="{BB962C8B-B14F-4D97-AF65-F5344CB8AC3E}">
        <p14:creationId xmlns:p14="http://schemas.microsoft.com/office/powerpoint/2010/main" val="293411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242361392"/>
              </p:ext>
            </p:extLst>
          </p:nvPr>
        </p:nvGraphicFramePr>
        <p:xfrm>
          <a:off x="24657" y="1538817"/>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dirty="0">
                          <a:latin typeface="Courier New" panose="02070309020205020404" pitchFamily="49" charset="0"/>
                          <a:cs typeface="Courier New" panose="02070309020205020404" pitchFamily="49" charset="0"/>
                        </a:rPr>
                        <a:t>git config –-global user.name “</a:t>
                      </a:r>
                      <a:r>
                        <a:rPr lang="en-US" sz="1600" dirty="0" err="1">
                          <a:latin typeface="Courier New" panose="02070309020205020404" pitchFamily="49" charset="0"/>
                          <a:cs typeface="Courier New" panose="02070309020205020404" pitchFamily="49" charset="0"/>
                        </a:rPr>
                        <a:t>your_github_username</a:t>
                      </a:r>
                      <a:r>
                        <a:rPr lang="en-US" sz="1600"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dirty="0">
                          <a:latin typeface="Courier New" panose="02070309020205020404" pitchFamily="49" charset="0"/>
                          <a:cs typeface="Courier New" panose="02070309020205020404" pitchFamily="49" charset="0"/>
                        </a:rPr>
                        <a:t>git config –-global </a:t>
                      </a:r>
                      <a:r>
                        <a:rPr lang="en-US" sz="1600" dirty="0" err="1">
                          <a:latin typeface="Courier New" panose="02070309020205020404" pitchFamily="49" charset="0"/>
                          <a:cs typeface="Courier New" panose="02070309020205020404" pitchFamily="49" charset="0"/>
                        </a:rPr>
                        <a:t>user.email</a:t>
                      </a:r>
                      <a:r>
                        <a:rPr lang="en-US" sz="1600"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Tree>
    <p:extLst>
      <p:ext uri="{BB962C8B-B14F-4D97-AF65-F5344CB8AC3E}">
        <p14:creationId xmlns:p14="http://schemas.microsoft.com/office/powerpoint/2010/main" val="800392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Git concepts for newcomers — Part 2: Git repository, working tree and  staging area | by Sébastien Dubois. | ITNEXT">
            <a:extLst>
              <a:ext uri="{FF2B5EF4-FFF2-40B4-BE49-F238E27FC236}">
                <a16:creationId xmlns:a16="http://schemas.microsoft.com/office/drawing/2014/main" id="{BD5F9FC5-6F9C-4970-ACBA-BA2D6FC7D7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237"/>
          <a:stretch/>
        </p:blipFill>
        <p:spPr bwMode="auto">
          <a:xfrm>
            <a:off x="2626888" y="169209"/>
            <a:ext cx="7239627" cy="45282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7CEBD4A-EA91-43A9-9442-1B2DC4F8BFAF}"/>
              </a:ext>
            </a:extLst>
          </p:cNvPr>
          <p:cNvSpPr/>
          <p:nvPr/>
        </p:nvSpPr>
        <p:spPr>
          <a:xfrm>
            <a:off x="2734234" y="1604683"/>
            <a:ext cx="7239627" cy="972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4D932FF-9627-43C3-A29B-E21ACC8E91A1}"/>
              </a:ext>
            </a:extLst>
          </p:cNvPr>
          <p:cNvSpPr/>
          <p:nvPr/>
        </p:nvSpPr>
        <p:spPr>
          <a:xfrm>
            <a:off x="2734234" y="2577353"/>
            <a:ext cx="7239627" cy="768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0DC2B77-D870-4385-A8A2-68A797C2BE67}"/>
              </a:ext>
            </a:extLst>
          </p:cNvPr>
          <p:cNvSpPr/>
          <p:nvPr/>
        </p:nvSpPr>
        <p:spPr>
          <a:xfrm>
            <a:off x="2734233" y="3345817"/>
            <a:ext cx="7239627" cy="450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Git concepts for newcomers — Part 2: Git repository, working tree and  staging area | by Sébastien Dubois. | ITNEXT">
            <a:extLst>
              <a:ext uri="{FF2B5EF4-FFF2-40B4-BE49-F238E27FC236}">
                <a16:creationId xmlns:a16="http://schemas.microsoft.com/office/drawing/2014/main" id="{412A0905-BFEC-427B-894E-E6BDD8F4D9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452"/>
          <a:stretch/>
        </p:blipFill>
        <p:spPr bwMode="auto">
          <a:xfrm>
            <a:off x="2626888" y="4697507"/>
            <a:ext cx="7239627" cy="13937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935047" y="4634160"/>
              <a:ext cx="360" cy="360"/>
            </p14:xfrm>
          </p:contentPart>
        </mc:Choice>
        <mc:Fallback>
          <p:pic>
            <p:nvPicPr>
              <p:cNvPr id="11" name="Ink 10">
                <a:extLst>
                  <a:ext uri="{FF2B5EF4-FFF2-40B4-BE49-F238E27FC236}">
                    <a16:creationId xmlns:a16="http://schemas.microsoft.com/office/drawing/2014/main" id="{C0D30703-1085-4A8B-8134-32876C9FA379}"/>
                  </a:ext>
                </a:extLst>
              </p:cNvPr>
              <p:cNvPicPr/>
              <p:nvPr/>
            </p:nvPicPr>
            <p:blipFill>
              <a:blip r:embed="rId4"/>
              <a:stretch>
                <a:fillRect/>
              </a:stretch>
            </p:blipFill>
            <p:spPr>
              <a:xfrm>
                <a:off x="3926407" y="4625520"/>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779887" y="4470000"/>
            <a:ext cx="368640" cy="219240"/>
            <a:chOff x="3779887" y="4470000"/>
            <a:chExt cx="368640" cy="219240"/>
          </a:xfrm>
        </p:grpSpPr>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p:pic>
              <p:nvPicPr>
                <p:cNvPr id="13" name="Ink 12">
                  <a:extLst>
                    <a:ext uri="{FF2B5EF4-FFF2-40B4-BE49-F238E27FC236}">
                      <a16:creationId xmlns:a16="http://schemas.microsoft.com/office/drawing/2014/main" id="{21E5A2A0-7B53-4829-B956-6C104A5F6019}"/>
                    </a:ext>
                  </a:extLst>
                </p:cNvPr>
                <p:cNvPicPr/>
                <p:nvPr/>
              </p:nvPicPr>
              <p:blipFill>
                <a:blip r:embed="rId6"/>
                <a:stretch>
                  <a:fillRect/>
                </a:stretch>
              </p:blipFill>
              <p:spPr>
                <a:xfrm>
                  <a:off x="3770887" y="4461000"/>
                  <a:ext cx="3016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p:pic>
              <p:nvPicPr>
                <p:cNvPr id="17" name="Ink 16">
                  <a:extLst>
                    <a:ext uri="{FF2B5EF4-FFF2-40B4-BE49-F238E27FC236}">
                      <a16:creationId xmlns:a16="http://schemas.microsoft.com/office/drawing/2014/main" id="{EB7F6AA8-A0CE-4F30-AEEF-CF163F676B24}"/>
                    </a:ext>
                  </a:extLst>
                </p:cNvPr>
                <p:cNvPicPr/>
                <p:nvPr/>
              </p:nvPicPr>
              <p:blipFill>
                <a:blip r:embed="rId8"/>
                <a:stretch>
                  <a:fillRect/>
                </a:stretch>
              </p:blipFill>
              <p:spPr>
                <a:xfrm>
                  <a:off x="3877087" y="4520040"/>
                  <a:ext cx="280440" cy="100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616527" y="5099640"/>
              <a:ext cx="360" cy="1080"/>
            </p14:xfrm>
          </p:contentPart>
        </mc:Choice>
        <mc:Fallback>
          <p:pic>
            <p:nvPicPr>
              <p:cNvPr id="28" name="Ink 27">
                <a:extLst>
                  <a:ext uri="{FF2B5EF4-FFF2-40B4-BE49-F238E27FC236}">
                    <a16:creationId xmlns:a16="http://schemas.microsoft.com/office/drawing/2014/main" id="{104F5AD1-AE4B-4985-93AA-59F3EA44DC73}"/>
                  </a:ext>
                </a:extLst>
              </p:cNvPr>
              <p:cNvPicPr/>
              <p:nvPr/>
            </p:nvPicPr>
            <p:blipFill>
              <a:blip r:embed="rId10"/>
              <a:stretch>
                <a:fillRect/>
              </a:stretch>
            </p:blipFill>
            <p:spPr>
              <a:xfrm>
                <a:off x="4607887" y="5091000"/>
                <a:ext cx="180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Ink 28">
                <a:extLst>
                  <a:ext uri="{FF2B5EF4-FFF2-40B4-BE49-F238E27FC236}">
                    <a16:creationId xmlns:a16="http://schemas.microsoft.com/office/drawing/2014/main" id="{9D316AE5-DEE6-4E3B-AD2A-EEC0B3179C53}"/>
                  </a:ext>
                </a:extLst>
              </p14:cNvPr>
              <p14:cNvContentPartPr/>
              <p14:nvPr/>
            </p14:nvContentPartPr>
            <p14:xfrm>
              <a:off x="4383247" y="4172640"/>
              <a:ext cx="360" cy="360"/>
            </p14:xfrm>
          </p:contentPart>
        </mc:Choice>
        <mc:Fallback>
          <p:pic>
            <p:nvPicPr>
              <p:cNvPr id="29" name="Ink 28">
                <a:extLst>
                  <a:ext uri="{FF2B5EF4-FFF2-40B4-BE49-F238E27FC236}">
                    <a16:creationId xmlns:a16="http://schemas.microsoft.com/office/drawing/2014/main" id="{9D316AE5-DEE6-4E3B-AD2A-EEC0B3179C53}"/>
                  </a:ext>
                </a:extLst>
              </p:cNvPr>
              <p:cNvPicPr/>
              <p:nvPr/>
            </p:nvPicPr>
            <p:blipFill>
              <a:blip r:embed="rId4"/>
              <a:stretch>
                <a:fillRect/>
              </a:stretch>
            </p:blipFill>
            <p:spPr>
              <a:xfrm>
                <a:off x="4374247" y="41636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p:pic>
            <p:nvPicPr>
              <p:cNvPr id="30" name="Ink 29">
                <a:extLst>
                  <a:ext uri="{FF2B5EF4-FFF2-40B4-BE49-F238E27FC236}">
                    <a16:creationId xmlns:a16="http://schemas.microsoft.com/office/drawing/2014/main" id="{FA69CAC5-22C0-4ED6-8408-8E7C25C34280}"/>
                  </a:ext>
                </a:extLst>
              </p:cNvPr>
              <p:cNvPicPr/>
              <p:nvPr/>
            </p:nvPicPr>
            <p:blipFill>
              <a:blip r:embed="rId4"/>
              <a:stretch>
                <a:fillRect/>
              </a:stretch>
            </p:blipFill>
            <p:spPr>
              <a:xfrm>
                <a:off x="1151887" y="3499080"/>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6324367" y="4117920"/>
              <a:ext cx="360" cy="1440"/>
            </p14:xfrm>
          </p:contentPart>
        </mc:Choice>
        <mc:Fallback>
          <p:pic>
            <p:nvPicPr>
              <p:cNvPr id="31" name="Ink 30">
                <a:extLst>
                  <a:ext uri="{FF2B5EF4-FFF2-40B4-BE49-F238E27FC236}">
                    <a16:creationId xmlns:a16="http://schemas.microsoft.com/office/drawing/2014/main" id="{AD647D8F-B477-4B82-930B-86583A327363}"/>
                  </a:ext>
                </a:extLst>
              </p:cNvPr>
              <p:cNvPicPr/>
              <p:nvPr/>
            </p:nvPicPr>
            <p:blipFill>
              <a:blip r:embed="rId10"/>
              <a:stretch>
                <a:fillRect/>
              </a:stretch>
            </p:blipFill>
            <p:spPr>
              <a:xfrm>
                <a:off x="6315367" y="4108920"/>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5247607" y="3249240"/>
              <a:ext cx="1080" cy="360"/>
            </p14:xfrm>
          </p:contentPart>
        </mc:Choice>
        <mc:Fallback>
          <p:pic>
            <p:nvPicPr>
              <p:cNvPr id="32" name="Ink 31">
                <a:extLst>
                  <a:ext uri="{FF2B5EF4-FFF2-40B4-BE49-F238E27FC236}">
                    <a16:creationId xmlns:a16="http://schemas.microsoft.com/office/drawing/2014/main" id="{A17ED201-83FB-4D1A-B26A-A8D9F4E602E4}"/>
                  </a:ext>
                </a:extLst>
              </p:cNvPr>
              <p:cNvPicPr/>
              <p:nvPr/>
            </p:nvPicPr>
            <p:blipFill>
              <a:blip r:embed="rId4"/>
              <a:stretch>
                <a:fillRect/>
              </a:stretch>
            </p:blipFill>
            <p:spPr>
              <a:xfrm>
                <a:off x="5238967" y="3240600"/>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920807" y="2904000"/>
            <a:ext cx="360" cy="360"/>
            <a:chOff x="5920807" y="2904000"/>
            <a:chExt cx="360" cy="360"/>
          </a:xfrm>
        </p:grpSpPr>
        <mc:AlternateContent xmlns:mc="http://schemas.openxmlformats.org/markup-compatibility/2006">
          <mc:Choice xmlns:p14="http://schemas.microsoft.com/office/powerpoint/2010/main"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p:pic>
              <p:nvPicPr>
                <p:cNvPr id="33" name="Ink 32">
                  <a:extLst>
                    <a:ext uri="{FF2B5EF4-FFF2-40B4-BE49-F238E27FC236}">
                      <a16:creationId xmlns:a16="http://schemas.microsoft.com/office/drawing/2014/main" id="{A2D304B9-9B4C-4748-9AC0-830271670E04}"/>
                    </a:ext>
                  </a:extLst>
                </p:cNvPr>
                <p:cNvPicPr/>
                <p:nvPr/>
              </p:nvPicPr>
              <p:blipFill>
                <a:blip r:embed="rId4"/>
                <a:stretch>
                  <a:fillRect/>
                </a:stretch>
              </p:blipFill>
              <p:spPr>
                <a:xfrm>
                  <a:off x="5911807" y="28953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p:pic>
              <p:nvPicPr>
                <p:cNvPr id="34" name="Ink 33">
                  <a:extLst>
                    <a:ext uri="{FF2B5EF4-FFF2-40B4-BE49-F238E27FC236}">
                      <a16:creationId xmlns:a16="http://schemas.microsoft.com/office/drawing/2014/main" id="{8602DC94-56C0-4CB9-AC8B-0BA3A4AEDB17}"/>
                    </a:ext>
                  </a:extLst>
                </p:cNvPr>
                <p:cNvPicPr/>
                <p:nvPr/>
              </p:nvPicPr>
              <p:blipFill>
                <a:blip r:embed="rId4"/>
                <a:stretch>
                  <a:fillRect/>
                </a:stretch>
              </p:blipFill>
              <p:spPr>
                <a:xfrm>
                  <a:off x="5911807" y="289536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mc:Choice xmlns:p14="http://schemas.microsoft.com/office/powerpoint/2010/main"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p:pic>
              <p:nvPicPr>
                <p:cNvPr id="35" name="Ink 34">
                  <a:extLst>
                    <a:ext uri="{FF2B5EF4-FFF2-40B4-BE49-F238E27FC236}">
                      <a16:creationId xmlns:a16="http://schemas.microsoft.com/office/drawing/2014/main" id="{3C3D292E-FCCC-4F3A-A24D-464042E5A2C7}"/>
                    </a:ext>
                  </a:extLst>
                </p:cNvPr>
                <p:cNvPicPr/>
                <p:nvPr/>
              </p:nvPicPr>
              <p:blipFill>
                <a:blip r:embed="rId4"/>
                <a:stretch>
                  <a:fillRect/>
                </a:stretch>
              </p:blipFill>
              <p:spPr>
                <a:xfrm>
                  <a:off x="10968007" y="29223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p:pic>
              <p:nvPicPr>
                <p:cNvPr id="36" name="Ink 35">
                  <a:extLst>
                    <a:ext uri="{FF2B5EF4-FFF2-40B4-BE49-F238E27FC236}">
                      <a16:creationId xmlns:a16="http://schemas.microsoft.com/office/drawing/2014/main" id="{941995B0-DD8E-4932-A344-3DFD8591B154}"/>
                    </a:ext>
                  </a:extLst>
                </p:cNvPr>
                <p:cNvPicPr/>
                <p:nvPr/>
              </p:nvPicPr>
              <p:blipFill>
                <a:blip r:embed="rId4"/>
                <a:stretch>
                  <a:fillRect/>
                </a:stretch>
              </p:blipFill>
              <p:spPr>
                <a:xfrm>
                  <a:off x="10968007" y="292668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6274687" y="2343840"/>
              <a:ext cx="360" cy="360"/>
            </p14:xfrm>
          </p:contentPart>
        </mc:Choice>
        <mc:Fallback>
          <p:pic>
            <p:nvPicPr>
              <p:cNvPr id="39" name="Ink 38">
                <a:extLst>
                  <a:ext uri="{FF2B5EF4-FFF2-40B4-BE49-F238E27FC236}">
                    <a16:creationId xmlns:a16="http://schemas.microsoft.com/office/drawing/2014/main" id="{75755468-3DDE-4837-9FE4-8093FEC1BE3F}"/>
                  </a:ext>
                </a:extLst>
              </p:cNvPr>
              <p:cNvPicPr/>
              <p:nvPr/>
            </p:nvPicPr>
            <p:blipFill>
              <a:blip r:embed="rId4"/>
              <a:stretch>
                <a:fillRect/>
              </a:stretch>
            </p:blipFill>
            <p:spPr>
              <a:xfrm>
                <a:off x="6266047" y="2334840"/>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6342007" y="2061600"/>
            <a:ext cx="360" cy="360"/>
            <a:chOff x="6342007" y="2061600"/>
            <a:chExt cx="360" cy="360"/>
          </a:xfrm>
        </p:grpSpPr>
        <mc:AlternateContent xmlns:mc="http://schemas.openxmlformats.org/markup-compatibility/2006">
          <mc:Choice xmlns:p14="http://schemas.microsoft.com/office/powerpoint/2010/main"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p:pic>
              <p:nvPicPr>
                <p:cNvPr id="40" name="Ink 39">
                  <a:extLst>
                    <a:ext uri="{FF2B5EF4-FFF2-40B4-BE49-F238E27FC236}">
                      <a16:creationId xmlns:a16="http://schemas.microsoft.com/office/drawing/2014/main" id="{7FFD8E29-AEF4-4AEA-9D06-8998D199DA9F}"/>
                    </a:ext>
                  </a:extLst>
                </p:cNvPr>
                <p:cNvPicPr/>
                <p:nvPr/>
              </p:nvPicPr>
              <p:blipFill>
                <a:blip r:embed="rId4"/>
                <a:stretch>
                  <a:fillRect/>
                </a:stretch>
              </p:blipFill>
              <p:spPr>
                <a:xfrm>
                  <a:off x="6333367" y="20529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p:pic>
              <p:nvPicPr>
                <p:cNvPr id="41" name="Ink 40">
                  <a:extLst>
                    <a:ext uri="{FF2B5EF4-FFF2-40B4-BE49-F238E27FC236}">
                      <a16:creationId xmlns:a16="http://schemas.microsoft.com/office/drawing/2014/main" id="{16E18A40-26CE-463C-93C6-E50A883C6514}"/>
                    </a:ext>
                  </a:extLst>
                </p:cNvPr>
                <p:cNvPicPr/>
                <p:nvPr/>
              </p:nvPicPr>
              <p:blipFill>
                <a:blip r:embed="rId4"/>
                <a:stretch>
                  <a:fillRect/>
                </a:stretch>
              </p:blipFill>
              <p:spPr>
                <a:xfrm>
                  <a:off x="6333367" y="205296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p:pic>
            <p:nvPicPr>
              <p:cNvPr id="42" name="Ink 41">
                <a:extLst>
                  <a:ext uri="{FF2B5EF4-FFF2-40B4-BE49-F238E27FC236}">
                    <a16:creationId xmlns:a16="http://schemas.microsoft.com/office/drawing/2014/main" id="{9D07F473-19D8-482E-9FA4-894DAAD8DDF5}"/>
                  </a:ext>
                </a:extLst>
              </p:cNvPr>
              <p:cNvPicPr/>
              <p:nvPr/>
            </p:nvPicPr>
            <p:blipFill>
              <a:blip r:embed="rId4"/>
              <a:stretch>
                <a:fillRect/>
              </a:stretch>
            </p:blipFill>
            <p:spPr>
              <a:xfrm>
                <a:off x="869287" y="2675760"/>
                <a:ext cx="18000" cy="18000"/>
              </a:xfrm>
              <a:prstGeom prst="rect">
                <a:avLst/>
              </a:prstGeom>
            </p:spPr>
          </p:pic>
        </mc:Fallback>
      </mc:AlternateContent>
      <p:sp>
        <p:nvSpPr>
          <p:cNvPr id="45" name="Rectangle 44">
            <a:extLst>
              <a:ext uri="{FF2B5EF4-FFF2-40B4-BE49-F238E27FC236}">
                <a16:creationId xmlns:a16="http://schemas.microsoft.com/office/drawing/2014/main" id="{EE031874-75BD-4436-A351-0647D900BC90}"/>
              </a:ext>
            </a:extLst>
          </p:cNvPr>
          <p:cNvSpPr/>
          <p:nvPr/>
        </p:nvSpPr>
        <p:spPr>
          <a:xfrm>
            <a:off x="2734233" y="3789169"/>
            <a:ext cx="7239627" cy="895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3CEFD56-5339-4846-BDD4-AFE00AEAA678}"/>
              </a:ext>
            </a:extLst>
          </p:cNvPr>
          <p:cNvSpPr/>
          <p:nvPr/>
        </p:nvSpPr>
        <p:spPr>
          <a:xfrm>
            <a:off x="2734233" y="4680063"/>
            <a:ext cx="7239627" cy="130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71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5"/>
                                        </p:tgtEl>
                                      </p:cBhvr>
                                    </p:animEffect>
                                    <p:set>
                                      <p:cBhvr>
                                        <p:cTn id="22" dur="1" fill="hold">
                                          <p:stCondLst>
                                            <p:cond delay="499"/>
                                          </p:stCondLst>
                                        </p:cTn>
                                        <p:tgtEl>
                                          <p:spTgt spid="4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46"/>
                                        </p:tgtEl>
                                      </p:cBhvr>
                                    </p:animEffect>
                                    <p:set>
                                      <p:cBhvr>
                                        <p:cTn id="27"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45" grpId="0" animBg="1"/>
      <p:bldP spid="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Git concepts for newcomers — Part 2: Git repository, working tree and  staging area | by Sébastien Dubois. | ITNEXT">
            <a:extLst>
              <a:ext uri="{FF2B5EF4-FFF2-40B4-BE49-F238E27FC236}">
                <a16:creationId xmlns:a16="http://schemas.microsoft.com/office/drawing/2014/main" id="{BD5F9FC5-6F9C-4970-ACBA-BA2D6FC7D7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188"/>
          <a:stretch/>
        </p:blipFill>
        <p:spPr bwMode="auto">
          <a:xfrm>
            <a:off x="996713" y="1758862"/>
            <a:ext cx="7239627" cy="14793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935047" y="4634160"/>
              <a:ext cx="360" cy="360"/>
            </p14:xfrm>
          </p:contentPart>
        </mc:Choice>
        <mc:Fallback>
          <p:pic>
            <p:nvPicPr>
              <p:cNvPr id="11" name="Ink 10">
                <a:extLst>
                  <a:ext uri="{FF2B5EF4-FFF2-40B4-BE49-F238E27FC236}">
                    <a16:creationId xmlns:a16="http://schemas.microsoft.com/office/drawing/2014/main" id="{C0D30703-1085-4A8B-8134-32876C9FA379}"/>
                  </a:ext>
                </a:extLst>
              </p:cNvPr>
              <p:cNvPicPr/>
              <p:nvPr/>
            </p:nvPicPr>
            <p:blipFill>
              <a:blip r:embed="rId4"/>
              <a:stretch>
                <a:fillRect/>
              </a:stretch>
            </p:blipFill>
            <p:spPr>
              <a:xfrm>
                <a:off x="3926047" y="4625160"/>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779887" y="4470000"/>
            <a:ext cx="368640" cy="219240"/>
            <a:chOff x="3779887" y="4470000"/>
            <a:chExt cx="368640" cy="219240"/>
          </a:xfrm>
        </p:grpSpPr>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p:pic>
              <p:nvPicPr>
                <p:cNvPr id="13" name="Ink 12">
                  <a:extLst>
                    <a:ext uri="{FF2B5EF4-FFF2-40B4-BE49-F238E27FC236}">
                      <a16:creationId xmlns:a16="http://schemas.microsoft.com/office/drawing/2014/main" id="{21E5A2A0-7B53-4829-B956-6C104A5F6019}"/>
                    </a:ext>
                  </a:extLst>
                </p:cNvPr>
                <p:cNvPicPr/>
                <p:nvPr/>
              </p:nvPicPr>
              <p:blipFill>
                <a:blip r:embed="rId6"/>
                <a:stretch>
                  <a:fillRect/>
                </a:stretch>
              </p:blipFill>
              <p:spPr>
                <a:xfrm>
                  <a:off x="3770887" y="4461000"/>
                  <a:ext cx="3016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p:pic>
              <p:nvPicPr>
                <p:cNvPr id="17" name="Ink 16">
                  <a:extLst>
                    <a:ext uri="{FF2B5EF4-FFF2-40B4-BE49-F238E27FC236}">
                      <a16:creationId xmlns:a16="http://schemas.microsoft.com/office/drawing/2014/main" id="{EB7F6AA8-A0CE-4F30-AEEF-CF163F676B24}"/>
                    </a:ext>
                  </a:extLst>
                </p:cNvPr>
                <p:cNvPicPr/>
                <p:nvPr/>
              </p:nvPicPr>
              <p:blipFill>
                <a:blip r:embed="rId8"/>
                <a:stretch>
                  <a:fillRect/>
                </a:stretch>
              </p:blipFill>
              <p:spPr>
                <a:xfrm>
                  <a:off x="3876715" y="4520040"/>
                  <a:ext cx="280464" cy="100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616527" y="5099640"/>
              <a:ext cx="360" cy="1080"/>
            </p14:xfrm>
          </p:contentPart>
        </mc:Choice>
        <mc:Fallback>
          <p:pic>
            <p:nvPicPr>
              <p:cNvPr id="28" name="Ink 27">
                <a:extLst>
                  <a:ext uri="{FF2B5EF4-FFF2-40B4-BE49-F238E27FC236}">
                    <a16:creationId xmlns:a16="http://schemas.microsoft.com/office/drawing/2014/main" id="{104F5AD1-AE4B-4985-93AA-59F3EA44DC73}"/>
                  </a:ext>
                </a:extLst>
              </p:cNvPr>
              <p:cNvPicPr/>
              <p:nvPr/>
            </p:nvPicPr>
            <p:blipFill>
              <a:blip r:embed="rId10"/>
              <a:stretch>
                <a:fillRect/>
              </a:stretch>
            </p:blipFill>
            <p:spPr>
              <a:xfrm>
                <a:off x="4607527" y="5090640"/>
                <a:ext cx="180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Ink 28">
                <a:extLst>
                  <a:ext uri="{FF2B5EF4-FFF2-40B4-BE49-F238E27FC236}">
                    <a16:creationId xmlns:a16="http://schemas.microsoft.com/office/drawing/2014/main" id="{9D316AE5-DEE6-4E3B-AD2A-EEC0B3179C53}"/>
                  </a:ext>
                </a:extLst>
              </p14:cNvPr>
              <p14:cNvContentPartPr/>
              <p14:nvPr/>
            </p14:nvContentPartPr>
            <p14:xfrm>
              <a:off x="4383247" y="4172640"/>
              <a:ext cx="360" cy="360"/>
            </p14:xfrm>
          </p:contentPart>
        </mc:Choice>
        <mc:Fallback>
          <p:pic>
            <p:nvPicPr>
              <p:cNvPr id="29" name="Ink 28">
                <a:extLst>
                  <a:ext uri="{FF2B5EF4-FFF2-40B4-BE49-F238E27FC236}">
                    <a16:creationId xmlns:a16="http://schemas.microsoft.com/office/drawing/2014/main" id="{9D316AE5-DEE6-4E3B-AD2A-EEC0B3179C53}"/>
                  </a:ext>
                </a:extLst>
              </p:cNvPr>
              <p:cNvPicPr/>
              <p:nvPr/>
            </p:nvPicPr>
            <p:blipFill>
              <a:blip r:embed="rId4"/>
              <a:stretch>
                <a:fillRect/>
              </a:stretch>
            </p:blipFill>
            <p:spPr>
              <a:xfrm>
                <a:off x="4374247" y="41636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p:pic>
            <p:nvPicPr>
              <p:cNvPr id="30" name="Ink 29">
                <a:extLst>
                  <a:ext uri="{FF2B5EF4-FFF2-40B4-BE49-F238E27FC236}">
                    <a16:creationId xmlns:a16="http://schemas.microsoft.com/office/drawing/2014/main" id="{FA69CAC5-22C0-4ED6-8408-8E7C25C34280}"/>
                  </a:ext>
                </a:extLst>
              </p:cNvPr>
              <p:cNvPicPr/>
              <p:nvPr/>
            </p:nvPicPr>
            <p:blipFill>
              <a:blip r:embed="rId4"/>
              <a:stretch>
                <a:fillRect/>
              </a:stretch>
            </p:blipFill>
            <p:spPr>
              <a:xfrm>
                <a:off x="1151527" y="3498720"/>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6324367" y="4117920"/>
              <a:ext cx="360" cy="1440"/>
            </p14:xfrm>
          </p:contentPart>
        </mc:Choice>
        <mc:Fallback>
          <p:pic>
            <p:nvPicPr>
              <p:cNvPr id="31" name="Ink 30">
                <a:extLst>
                  <a:ext uri="{FF2B5EF4-FFF2-40B4-BE49-F238E27FC236}">
                    <a16:creationId xmlns:a16="http://schemas.microsoft.com/office/drawing/2014/main" id="{AD647D8F-B477-4B82-930B-86583A327363}"/>
                  </a:ext>
                </a:extLst>
              </p:cNvPr>
              <p:cNvPicPr/>
              <p:nvPr/>
            </p:nvPicPr>
            <p:blipFill>
              <a:blip r:embed="rId4"/>
              <a:stretch>
                <a:fillRect/>
              </a:stretch>
            </p:blipFill>
            <p:spPr>
              <a:xfrm>
                <a:off x="6315367" y="4108920"/>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5247607" y="3249240"/>
              <a:ext cx="1080" cy="360"/>
            </p14:xfrm>
          </p:contentPart>
        </mc:Choice>
        <mc:Fallback>
          <p:pic>
            <p:nvPicPr>
              <p:cNvPr id="32" name="Ink 31">
                <a:extLst>
                  <a:ext uri="{FF2B5EF4-FFF2-40B4-BE49-F238E27FC236}">
                    <a16:creationId xmlns:a16="http://schemas.microsoft.com/office/drawing/2014/main" id="{A17ED201-83FB-4D1A-B26A-A8D9F4E602E4}"/>
                  </a:ext>
                </a:extLst>
              </p:cNvPr>
              <p:cNvPicPr/>
              <p:nvPr/>
            </p:nvPicPr>
            <p:blipFill>
              <a:blip r:embed="rId4"/>
              <a:stretch>
                <a:fillRect/>
              </a:stretch>
            </p:blipFill>
            <p:spPr>
              <a:xfrm>
                <a:off x="5238607" y="3240240"/>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920807" y="2904000"/>
            <a:ext cx="360" cy="360"/>
            <a:chOff x="5920807" y="2904000"/>
            <a:chExt cx="360" cy="360"/>
          </a:xfrm>
        </p:grpSpPr>
        <mc:AlternateContent xmlns:mc="http://schemas.openxmlformats.org/markup-compatibility/2006">
          <mc:Choice xmlns:p14="http://schemas.microsoft.com/office/powerpoint/2010/main"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p:pic>
              <p:nvPicPr>
                <p:cNvPr id="33" name="Ink 32">
                  <a:extLst>
                    <a:ext uri="{FF2B5EF4-FFF2-40B4-BE49-F238E27FC236}">
                      <a16:creationId xmlns:a16="http://schemas.microsoft.com/office/drawing/2014/main" id="{A2D304B9-9B4C-4748-9AC0-830271670E04}"/>
                    </a:ext>
                  </a:extLst>
                </p:cNvPr>
                <p:cNvPicPr/>
                <p:nvPr/>
              </p:nvPicPr>
              <p:blipFill>
                <a:blip r:embed="rId4"/>
                <a:stretch>
                  <a:fillRect/>
                </a:stretch>
              </p:blipFill>
              <p:spPr>
                <a:xfrm>
                  <a:off x="5911807" y="28950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p:pic>
              <p:nvPicPr>
                <p:cNvPr id="34" name="Ink 33">
                  <a:extLst>
                    <a:ext uri="{FF2B5EF4-FFF2-40B4-BE49-F238E27FC236}">
                      <a16:creationId xmlns:a16="http://schemas.microsoft.com/office/drawing/2014/main" id="{8602DC94-56C0-4CB9-AC8B-0BA3A4AEDB17}"/>
                    </a:ext>
                  </a:extLst>
                </p:cNvPr>
                <p:cNvPicPr/>
                <p:nvPr/>
              </p:nvPicPr>
              <p:blipFill>
                <a:blip r:embed="rId4"/>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mc:Choice xmlns:p14="http://schemas.microsoft.com/office/powerpoint/2010/main"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p:pic>
              <p:nvPicPr>
                <p:cNvPr id="35" name="Ink 34">
                  <a:extLst>
                    <a:ext uri="{FF2B5EF4-FFF2-40B4-BE49-F238E27FC236}">
                      <a16:creationId xmlns:a16="http://schemas.microsoft.com/office/drawing/2014/main" id="{3C3D292E-FCCC-4F3A-A24D-464042E5A2C7}"/>
                    </a:ext>
                  </a:extLst>
                </p:cNvPr>
                <p:cNvPicPr/>
                <p:nvPr/>
              </p:nvPicPr>
              <p:blipFill>
                <a:blip r:embed="rId4"/>
                <a:stretch>
                  <a:fillRect/>
                </a:stretch>
              </p:blipFill>
              <p:spPr>
                <a:xfrm>
                  <a:off x="10967647" y="29220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p:pic>
              <p:nvPicPr>
                <p:cNvPr id="36" name="Ink 35">
                  <a:extLst>
                    <a:ext uri="{FF2B5EF4-FFF2-40B4-BE49-F238E27FC236}">
                      <a16:creationId xmlns:a16="http://schemas.microsoft.com/office/drawing/2014/main" id="{941995B0-DD8E-4932-A344-3DFD8591B154}"/>
                    </a:ext>
                  </a:extLst>
                </p:cNvPr>
                <p:cNvPicPr/>
                <p:nvPr/>
              </p:nvPicPr>
              <p:blipFill>
                <a:blip r:embed="rId4"/>
                <a:stretch>
                  <a:fillRect/>
                </a:stretch>
              </p:blipFill>
              <p:spPr>
                <a:xfrm>
                  <a:off x="10967647" y="292632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6274687" y="2343840"/>
              <a:ext cx="360" cy="360"/>
            </p14:xfrm>
          </p:contentPart>
        </mc:Choice>
        <mc:Fallback>
          <p:pic>
            <p:nvPicPr>
              <p:cNvPr id="39" name="Ink 38">
                <a:extLst>
                  <a:ext uri="{FF2B5EF4-FFF2-40B4-BE49-F238E27FC236}">
                    <a16:creationId xmlns:a16="http://schemas.microsoft.com/office/drawing/2014/main" id="{75755468-3DDE-4837-9FE4-8093FEC1BE3F}"/>
                  </a:ext>
                </a:extLst>
              </p:cNvPr>
              <p:cNvPicPr/>
              <p:nvPr/>
            </p:nvPicPr>
            <p:blipFill>
              <a:blip r:embed="rId4"/>
              <a:stretch>
                <a:fillRect/>
              </a:stretch>
            </p:blipFill>
            <p:spPr>
              <a:xfrm>
                <a:off x="6265687" y="2334840"/>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6342007" y="2061600"/>
            <a:ext cx="360" cy="360"/>
            <a:chOff x="6342007" y="2061600"/>
            <a:chExt cx="360" cy="360"/>
          </a:xfrm>
        </p:grpSpPr>
        <mc:AlternateContent xmlns:mc="http://schemas.openxmlformats.org/markup-compatibility/2006">
          <mc:Choice xmlns:p14="http://schemas.microsoft.com/office/powerpoint/2010/main"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p:pic>
              <p:nvPicPr>
                <p:cNvPr id="40" name="Ink 39">
                  <a:extLst>
                    <a:ext uri="{FF2B5EF4-FFF2-40B4-BE49-F238E27FC236}">
                      <a16:creationId xmlns:a16="http://schemas.microsoft.com/office/drawing/2014/main" id="{7FFD8E29-AEF4-4AEA-9D06-8998D199DA9F}"/>
                    </a:ext>
                  </a:extLst>
                </p:cNvPr>
                <p:cNvPicPr/>
                <p:nvPr/>
              </p:nvPicPr>
              <p:blipFill>
                <a:blip r:embed="rId4"/>
                <a:stretch>
                  <a:fillRect/>
                </a:stretch>
              </p:blipFill>
              <p:spPr>
                <a:xfrm>
                  <a:off x="6333007" y="20526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p:pic>
              <p:nvPicPr>
                <p:cNvPr id="41" name="Ink 40">
                  <a:extLst>
                    <a:ext uri="{FF2B5EF4-FFF2-40B4-BE49-F238E27FC236}">
                      <a16:creationId xmlns:a16="http://schemas.microsoft.com/office/drawing/2014/main" id="{16E18A40-26CE-463C-93C6-E50A883C6514}"/>
                    </a:ext>
                  </a:extLst>
                </p:cNvPr>
                <p:cNvPicPr/>
                <p:nvPr/>
              </p:nvPicPr>
              <p:blipFill>
                <a:blip r:embed="rId4"/>
                <a:stretch>
                  <a:fillRect/>
                </a:stretch>
              </p:blipFill>
              <p:spPr>
                <a:xfrm>
                  <a:off x="6333007" y="205260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p:pic>
            <p:nvPicPr>
              <p:cNvPr id="42" name="Ink 41">
                <a:extLst>
                  <a:ext uri="{FF2B5EF4-FFF2-40B4-BE49-F238E27FC236}">
                    <a16:creationId xmlns:a16="http://schemas.microsoft.com/office/drawing/2014/main" id="{9D07F473-19D8-482E-9FA4-894DAAD8DDF5}"/>
                  </a:ext>
                </a:extLst>
              </p:cNvPr>
              <p:cNvPicPr/>
              <p:nvPr/>
            </p:nvPicPr>
            <p:blipFill>
              <a:blip r:embed="rId4"/>
              <a:stretch>
                <a:fillRect/>
              </a:stretch>
            </p:blipFill>
            <p:spPr>
              <a:xfrm>
                <a:off x="869287" y="2675760"/>
                <a:ext cx="18000" cy="18000"/>
              </a:xfrm>
              <a:prstGeom prst="rect">
                <a:avLst/>
              </a:prstGeom>
            </p:spPr>
          </p:pic>
        </mc:Fallback>
      </mc:AlternateContent>
    </p:spTree>
    <p:extLst>
      <p:ext uri="{BB962C8B-B14F-4D97-AF65-F5344CB8AC3E}">
        <p14:creationId xmlns:p14="http://schemas.microsoft.com/office/powerpoint/2010/main" val="313694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The essential commands.</a:t>
            </a:r>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3003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add filename(s)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50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77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593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638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commit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18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push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pull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A few more advanced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133783815"/>
              </p:ext>
            </p:extLst>
          </p:nvPr>
        </p:nvGraphicFramePr>
        <p:xfrm>
          <a:off x="24657" y="988456"/>
          <a:ext cx="12142686" cy="5869545"/>
        </p:xfrm>
        <a:graphic>
          <a:graphicData uri="http://schemas.openxmlformats.org/drawingml/2006/table">
            <a:tbl>
              <a:tblPr firstRow="1" bandRow="1">
                <a:tableStyleId>{5C22544A-7EE6-4342-B048-85BDC9FD1C3A}</a:tableStyleId>
              </a:tblPr>
              <a:tblGrid>
                <a:gridCol w="6071343">
                  <a:extLst>
                    <a:ext uri="{9D8B030D-6E8A-4147-A177-3AD203B41FA5}">
                      <a16:colId xmlns:a16="http://schemas.microsoft.com/office/drawing/2014/main" val="2454561130"/>
                    </a:ext>
                  </a:extLst>
                </a:gridCol>
                <a:gridCol w="6071343">
                  <a:extLst>
                    <a:ext uri="{9D8B030D-6E8A-4147-A177-3AD203B41FA5}">
                      <a16:colId xmlns:a16="http://schemas.microsoft.com/office/drawing/2014/main" val="3717080725"/>
                    </a:ext>
                  </a:extLst>
                </a:gridCol>
              </a:tblGrid>
              <a:tr h="37684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650451">
                <a:tc>
                  <a:txBody>
                    <a:bodyPr/>
                    <a:lstStyle/>
                    <a:p>
                      <a:pPr algn="ctr"/>
                      <a:r>
                        <a:rPr lang="en-US" dirty="0">
                          <a:latin typeface="Courier New" panose="02070309020205020404" pitchFamily="49" charset="0"/>
                          <a:cs typeface="Courier New" panose="02070309020205020404" pitchFamily="49" charset="0"/>
                        </a:rPr>
                        <a:t>git checkout –b </a:t>
                      </a:r>
                      <a:r>
                        <a:rPr lang="en-US" dirty="0" err="1">
                          <a:latin typeface="Courier New" panose="02070309020205020404" pitchFamily="49" charset="0"/>
                          <a:cs typeface="Courier New" panose="02070309020205020404" pitchFamily="49" charset="0"/>
                        </a:rPr>
                        <a:t>branchname</a:t>
                      </a:r>
                      <a:endParaRPr lang="en-US" dirty="0">
                        <a:latin typeface="Courier New" panose="02070309020205020404" pitchFamily="49" charset="0"/>
                        <a:cs typeface="Courier New" panose="02070309020205020404" pitchFamily="49" charset="0"/>
                      </a:endParaRPr>
                    </a:p>
                  </a:txBody>
                  <a:tcPr anchor="ctr"/>
                </a:tc>
                <a:tc>
                  <a:txBody>
                    <a:bodyPr/>
                    <a:lstStyle/>
                    <a:p>
                      <a:r>
                        <a:rPr lang="en-US" dirty="0"/>
                        <a:t>Create and switch to a new branch.</a:t>
                      </a:r>
                    </a:p>
                  </a:txBody>
                  <a:tcPr/>
                </a:tc>
                <a:extLst>
                  <a:ext uri="{0D108BD9-81ED-4DB2-BD59-A6C34878D82A}">
                    <a16:rowId xmlns:a16="http://schemas.microsoft.com/office/drawing/2014/main" val="168069252"/>
                  </a:ext>
                </a:extLst>
              </a:tr>
              <a:tr h="376849">
                <a:tc>
                  <a:txBody>
                    <a:bodyPr/>
                    <a:lstStyle/>
                    <a:p>
                      <a:pPr algn="ctr"/>
                      <a:r>
                        <a:rPr lang="en-US" dirty="0">
                          <a:latin typeface="Courier New" panose="02070309020205020404" pitchFamily="49" charset="0"/>
                          <a:cs typeface="Courier New" panose="02070309020205020404" pitchFamily="49" charset="0"/>
                        </a:rPr>
                        <a:t>git checkout main</a:t>
                      </a:r>
                    </a:p>
                  </a:txBody>
                  <a:tcPr anchor="ctr"/>
                </a:tc>
                <a:tc>
                  <a:txBody>
                    <a:bodyPr/>
                    <a:lstStyle/>
                    <a:p>
                      <a:endParaRPr lang="en-US" dirty="0"/>
                    </a:p>
                  </a:txBody>
                  <a:tcPr/>
                </a:tc>
                <a:extLst>
                  <a:ext uri="{0D108BD9-81ED-4DB2-BD59-A6C34878D82A}">
                    <a16:rowId xmlns:a16="http://schemas.microsoft.com/office/drawing/2014/main" val="2431141453"/>
                  </a:ext>
                </a:extLst>
              </a:tr>
              <a:tr h="650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081858262"/>
                  </a:ext>
                </a:extLst>
              </a:tr>
              <a:tr h="376849">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2337461944"/>
                  </a:ext>
                </a:extLst>
              </a:tr>
              <a:tr h="650451">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49988818"/>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4129561929"/>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008423426"/>
                  </a:ext>
                </a:extLst>
              </a:tr>
              <a:tr h="929215">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930341081"/>
                  </a:ext>
                </a:extLst>
              </a:tr>
            </a:tbl>
          </a:graphicData>
        </a:graphic>
      </p:graphicFrame>
    </p:spTree>
    <p:extLst>
      <p:ext uri="{BB962C8B-B14F-4D97-AF65-F5344CB8AC3E}">
        <p14:creationId xmlns:p14="http://schemas.microsoft.com/office/powerpoint/2010/main" val="41343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20" name="Title 1">
            <a:extLst>
              <a:ext uri="{FF2B5EF4-FFF2-40B4-BE49-F238E27FC236}">
                <a16:creationId xmlns:a16="http://schemas.microsoft.com/office/drawing/2014/main" id="{7B5C0165-9CE3-4B52-AA88-CE7F3303D950}"/>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425013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 website&#10;&#10;Description automatically generated">
            <a:extLst>
              <a:ext uri="{FF2B5EF4-FFF2-40B4-BE49-F238E27FC236}">
                <a16:creationId xmlns:a16="http://schemas.microsoft.com/office/drawing/2014/main" id="{6DB716B6-C02B-4781-BA5C-46F08E8D395F}"/>
              </a:ext>
            </a:extLst>
          </p:cNvPr>
          <p:cNvPicPr>
            <a:picLocks noChangeAspect="1"/>
          </p:cNvPicPr>
          <p:nvPr/>
        </p:nvPicPr>
        <p:blipFill rotWithShape="1">
          <a:blip r:embed="rId2">
            <a:extLst>
              <a:ext uri="{28A0092B-C50C-407E-A947-70E740481C1C}">
                <a14:useLocalDpi xmlns:a14="http://schemas.microsoft.com/office/drawing/2010/main" val="0"/>
              </a:ext>
            </a:extLst>
          </a:blip>
          <a:srcRect l="1815" r="1815"/>
          <a:stretch/>
        </p:blipFill>
        <p:spPr>
          <a:xfrm>
            <a:off x="1" y="61969"/>
            <a:ext cx="12192000" cy="6796031"/>
          </a:xfrm>
          <a:prstGeom prst="rect">
            <a:avLst/>
          </a:prstGeom>
        </p:spPr>
      </p:pic>
    </p:spTree>
    <p:extLst>
      <p:ext uri="{BB962C8B-B14F-4D97-AF65-F5344CB8AC3E}">
        <p14:creationId xmlns:p14="http://schemas.microsoft.com/office/powerpoint/2010/main" val="143996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856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47BC7DFE-E87F-4212-B386-864A92AA5348}"/>
              </a:ext>
            </a:extLst>
          </p:cNvPr>
          <p:cNvPicPr>
            <a:picLocks noChangeAspect="1"/>
          </p:cNvPicPr>
          <p:nvPr/>
        </p:nvPicPr>
        <p:blipFill rotWithShape="1">
          <a:blip r:embed="rId2">
            <a:extLst>
              <a:ext uri="{28A0092B-C50C-407E-A947-70E740481C1C}">
                <a14:useLocalDpi xmlns:a14="http://schemas.microsoft.com/office/drawing/2010/main" val="0"/>
              </a:ext>
            </a:extLst>
          </a:blip>
          <a:srcRect l="360" r="3728"/>
          <a:stretch/>
        </p:blipFill>
        <p:spPr>
          <a:xfrm>
            <a:off x="0" y="0"/>
            <a:ext cx="12361762" cy="6858000"/>
          </a:xfrm>
          <a:prstGeom prst="rect">
            <a:avLst/>
          </a:prstGeom>
        </p:spPr>
      </p:pic>
    </p:spTree>
    <p:extLst>
      <p:ext uri="{BB962C8B-B14F-4D97-AF65-F5344CB8AC3E}">
        <p14:creationId xmlns:p14="http://schemas.microsoft.com/office/powerpoint/2010/main" val="388408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177893"/>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905924"/>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388020"/>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84924"/>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1453</TotalTime>
  <Words>1145</Words>
  <Application>Microsoft Office PowerPoint</Application>
  <PresentationFormat>Widescreen</PresentationFormat>
  <Paragraphs>144</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The biggest reason to use GitHub for research?   Your code is easy to share for publication.   This increases your research impact and citations.</vt:lpstr>
      <vt:lpstr>The second biggest reason to use GitHub for research?   The NIH is updating their data sharing guidelines on Jan 25 2023, and you need to specify how you plan on sharing your data and your analysis / code.   Using GitHub increase the likelihood of getting NIH-funding.</vt:lpstr>
      <vt:lpstr>How to use GitHub? Part 1 – Setup</vt:lpstr>
      <vt:lpstr>You will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 First, run some set-up commands.</vt:lpstr>
      <vt:lpstr>How to use GitHub? Part 2 – Basic usage</vt:lpstr>
      <vt:lpstr>PowerPoint Presentation</vt:lpstr>
      <vt:lpstr>PowerPoint Presentation</vt:lpstr>
      <vt:lpstr>How to use Git! The essential commands.</vt:lpstr>
      <vt:lpstr>How to use Git! A few more advanced commands.</vt:lpstr>
      <vt:lpstr>PowerPoint Presentation</vt:lpstr>
      <vt:lpstr>PowerPoint Presentation</vt:lpstr>
      <vt:lpstr>PowerPoint Presentation</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18</cp:revision>
  <dcterms:created xsi:type="dcterms:W3CDTF">2022-04-15T18:30:23Z</dcterms:created>
  <dcterms:modified xsi:type="dcterms:W3CDTF">2022-04-27T14:21:46Z</dcterms:modified>
</cp:coreProperties>
</file>